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6"/>
  </p:notesMasterIdLst>
  <p:sldIdLst>
    <p:sldId id="256" r:id="rId5"/>
  </p:sldIdLst>
  <p:sldSz cx="32918400" cy="219456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1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24" d="100"/>
          <a:sy n="24" d="100"/>
        </p:scale>
        <p:origin x="1334" y="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6271B2-75D2-453E-BCBE-E2090AF775DB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0A3DEB-73EE-471F-969B-DEEB80DE875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04213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10A3DEB-73EE-471F-969B-DEEB80DE875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591271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4/25/2024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6.png"/><Relationship Id="rId18" Type="http://schemas.openxmlformats.org/officeDocument/2006/relationships/image" Target="../media/image10.png"/><Relationship Id="rId26" Type="http://schemas.openxmlformats.org/officeDocument/2006/relationships/image" Target="../media/image15.png"/><Relationship Id="rId21" Type="http://schemas.microsoft.com/office/2007/relationships/hdphoto" Target="../media/hdphoto7.wdp"/><Relationship Id="rId34" Type="http://schemas.microsoft.com/office/2007/relationships/hdphoto" Target="../media/hdphoto13.wdp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17" Type="http://schemas.openxmlformats.org/officeDocument/2006/relationships/image" Target="../media/image9.png"/><Relationship Id="rId25" Type="http://schemas.microsoft.com/office/2007/relationships/hdphoto" Target="../media/hdphoto9.wdp"/><Relationship Id="rId33" Type="http://schemas.openxmlformats.org/officeDocument/2006/relationships/image" Target="../media/image19.png"/><Relationship Id="rId38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png"/><Relationship Id="rId20" Type="http://schemas.openxmlformats.org/officeDocument/2006/relationships/image" Target="../media/image12.png"/><Relationship Id="rId29" Type="http://schemas.microsoft.com/office/2007/relationships/hdphoto" Target="../media/hdphoto11.wdp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11" Type="http://schemas.openxmlformats.org/officeDocument/2006/relationships/image" Target="../media/image5.png"/><Relationship Id="rId24" Type="http://schemas.openxmlformats.org/officeDocument/2006/relationships/image" Target="../media/image14.png"/><Relationship Id="rId32" Type="http://schemas.openxmlformats.org/officeDocument/2006/relationships/image" Target="../media/image18.png"/><Relationship Id="rId37" Type="http://schemas.openxmlformats.org/officeDocument/2006/relationships/image" Target="../media/image21.png"/><Relationship Id="rId5" Type="http://schemas.openxmlformats.org/officeDocument/2006/relationships/image" Target="../media/image2.png"/><Relationship Id="rId15" Type="http://schemas.openxmlformats.org/officeDocument/2006/relationships/image" Target="../media/image7.png"/><Relationship Id="rId23" Type="http://schemas.microsoft.com/office/2007/relationships/hdphoto" Target="../media/hdphoto8.wdp"/><Relationship Id="rId28" Type="http://schemas.openxmlformats.org/officeDocument/2006/relationships/image" Target="../media/image16.png"/><Relationship Id="rId36" Type="http://schemas.microsoft.com/office/2007/relationships/hdphoto" Target="../media/hdphoto14.wdp"/><Relationship Id="rId10" Type="http://schemas.microsoft.com/office/2007/relationships/hdphoto" Target="../media/hdphoto4.wdp"/><Relationship Id="rId19" Type="http://schemas.openxmlformats.org/officeDocument/2006/relationships/image" Target="../media/image11.png"/><Relationship Id="rId31" Type="http://schemas.microsoft.com/office/2007/relationships/hdphoto" Target="../media/hdphoto12.wdp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microsoft.com/office/2007/relationships/hdphoto" Target="../media/hdphoto6.wdp"/><Relationship Id="rId22" Type="http://schemas.openxmlformats.org/officeDocument/2006/relationships/image" Target="../media/image13.png"/><Relationship Id="rId27" Type="http://schemas.microsoft.com/office/2007/relationships/hdphoto" Target="../media/hdphoto10.wdp"/><Relationship Id="rId30" Type="http://schemas.openxmlformats.org/officeDocument/2006/relationships/image" Target="../media/image17.png"/><Relationship Id="rId35" Type="http://schemas.openxmlformats.org/officeDocument/2006/relationships/image" Target="../media/image20.png"/><Relationship Id="rId8" Type="http://schemas.microsoft.com/office/2007/relationships/hdphoto" Target="../media/hdphoto3.wdp"/><Relationship Id="rId3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98D6C2D0-F671-49DB-EBC8-68935B1D98AF}"/>
              </a:ext>
            </a:extLst>
          </p:cNvPr>
          <p:cNvSpPr/>
          <p:nvPr/>
        </p:nvSpPr>
        <p:spPr>
          <a:xfrm>
            <a:off x="5984" y="19877"/>
            <a:ext cx="32907670" cy="3990546"/>
          </a:xfrm>
          <a:prstGeom prst="rect">
            <a:avLst/>
          </a:prstGeom>
          <a:solidFill>
            <a:srgbClr val="0051BA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818D8A-18B7-D3EA-41BC-08706355EAA6}"/>
              </a:ext>
            </a:extLst>
          </p:cNvPr>
          <p:cNvSpPr txBox="1"/>
          <p:nvPr/>
        </p:nvSpPr>
        <p:spPr>
          <a:xfrm>
            <a:off x="12037842" y="65167"/>
            <a:ext cx="8807219" cy="2646878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algn="ctr"/>
            <a:r>
              <a:rPr lang="en-US" sz="16600" b="1" dirty="0">
                <a:solidFill>
                  <a:schemeClr val="bg1"/>
                </a:solidFill>
                <a:highlight>
                  <a:srgbClr val="0051BA"/>
                </a:highlight>
              </a:rPr>
              <a:t>Junior Jay</a:t>
            </a:r>
            <a:endParaRPr lang="en-US" sz="16600" b="1" dirty="0">
              <a:solidFill>
                <a:schemeClr val="bg1"/>
              </a:solidFill>
              <a:highlight>
                <a:srgbClr val="0051BA"/>
              </a:highlight>
              <a:ea typeface="Calibri"/>
              <a:cs typeface="Calibri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D92A080-3824-09EF-8E5B-E5EE5D391879}"/>
              </a:ext>
            </a:extLst>
          </p:cNvPr>
          <p:cNvSpPr txBox="1"/>
          <p:nvPr/>
        </p:nvSpPr>
        <p:spPr>
          <a:xfrm>
            <a:off x="11204953" y="2653036"/>
            <a:ext cx="10472996" cy="1200329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ME: Luke Jansen, Scott Klein, Josh Ryan, Jake Eggleston 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ea typeface="Calibri"/>
                <a:cs typeface="Calibri"/>
              </a:rPr>
              <a:t>EECS: Bao Nguyen, Caleb Meyer, Josie Harding</a:t>
            </a:r>
            <a:endParaRPr lang="en-US" dirty="0"/>
          </a:p>
        </p:txBody>
      </p:sp>
      <p:pic>
        <p:nvPicPr>
          <p:cNvPr id="51" name="Picture 50" descr="A large bird head on a table&#10;&#10;Description automatically generated">
            <a:extLst>
              <a:ext uri="{FF2B5EF4-FFF2-40B4-BE49-F238E27FC236}">
                <a16:creationId xmlns:a16="http://schemas.microsoft.com/office/drawing/2014/main" id="{F4C51FE3-5103-3C9F-27A7-AFEBDFFBF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>
                        <a14:foregroundMark x1="27778" y1="60144" x2="31779" y2="62649"/>
                        <a14:foregroundMark x1="31779" y1="62649" x2="52116" y2="67560"/>
                        <a14:foregroundMark x1="52116" y1="67560" x2="60450" y2="72768"/>
                        <a14:foregroundMark x1="60450" y1="72768" x2="61839" y2="72917"/>
                        <a14:foregroundMark x1="39087" y1="39856" x2="44081" y2="44593"/>
                        <a14:foregroundMark x1="53902" y1="38740" x2="53571" y2="43155"/>
                        <a14:foregroundMark x1="53571" y1="43155" x2="54398" y2="45561"/>
                        <a14:foregroundMark x1="54398" y1="45561" x2="54828" y2="45982"/>
                        <a14:foregroundMark x1="33532" y1="42510" x2="33532" y2="4347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-1212228"/>
            <a:ext cx="4542517" cy="6056689"/>
          </a:xfrm>
          <a:prstGeom prst="rect">
            <a:avLst/>
          </a:prstGeom>
        </p:spPr>
      </p:pic>
      <p:pic>
        <p:nvPicPr>
          <p:cNvPr id="55" name="Picture 54" descr="A large bird head on a table&#10;&#10;Description automatically generated">
            <a:extLst>
              <a:ext uri="{FF2B5EF4-FFF2-40B4-BE49-F238E27FC236}">
                <a16:creationId xmlns:a16="http://schemas.microsoft.com/office/drawing/2014/main" id="{87036769-3983-65B8-9812-1F7F3E67D48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1845" y1="37500" x2="38095" y2="38418"/>
                        <a14:foregroundMark x1="38095" y1="38418" x2="32176" y2="40179"/>
                        <a14:foregroundMark x1="32176" y1="40179" x2="34259" y2="43725"/>
                        <a14:foregroundMark x1="34259" y1="43725" x2="33697" y2="43899"/>
                        <a14:foregroundMark x1="49802" y1="35689" x2="53505" y2="40427"/>
                        <a14:foregroundMark x1="53505" y1="40427" x2="53505" y2="40427"/>
                        <a14:foregroundMark x1="49272" y1="36260" x2="53142" y2="37351"/>
                        <a14:foregroundMark x1="53142" y1="37351" x2="53142" y2="37351"/>
                        <a14:foregroundMark x1="53505" y1="35962" x2="53340" y2="40129"/>
                        <a14:foregroundMark x1="53340" y1="40129" x2="53340" y2="40129"/>
                        <a14:foregroundMark x1="23710" y1="53199" x2="27778" y2="55283"/>
                        <a14:foregroundMark x1="38690" y1="36384" x2="40675" y2="38244"/>
                        <a14:foregroundMark x1="40675" y1="38244" x2="41104" y2="40551"/>
                        <a14:backgroundMark x1="65179" y1="74306" x2="69015" y2="73512"/>
                        <a14:backgroundMark x1="69015" y1="73512" x2="67394" y2="7291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803711" y="-912225"/>
            <a:ext cx="4727383" cy="6303177"/>
          </a:xfrm>
          <a:prstGeom prst="rect">
            <a:avLst/>
          </a:prstGeom>
        </p:spPr>
      </p:pic>
      <p:pic>
        <p:nvPicPr>
          <p:cNvPr id="59" name="Picture 58" descr="A large bird plushie on a table&#10;&#10;Description automatically generated">
            <a:extLst>
              <a:ext uri="{FF2B5EF4-FFF2-40B4-BE49-F238E27FC236}">
                <a16:creationId xmlns:a16="http://schemas.microsoft.com/office/drawing/2014/main" id="{352FD194-DBD3-87E1-0E87-15264E3018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32573" y1="56200" x2="61276" y2="66617"/>
                        <a14:foregroundMark x1="54993" y1="38442" x2="55159" y2="39137"/>
                        <a14:foregroundMark x1="54431" y1="40104" x2="56647" y2="39534"/>
                        <a14:foregroundMark x1="42956" y1="38988" x2="45172" y2="41915"/>
                        <a14:foregroundMark x1="45172" y1="41915" x2="45172" y2="41915"/>
                        <a14:foregroundMark x1="36839" y1="39137" x2="35351" y2="40799"/>
                        <a14:backgroundMark x1="34788" y1="68304" x2="38955" y2="74430"/>
                        <a14:backgroundMark x1="38955" y1="74430" x2="45271" y2="73785"/>
                        <a14:backgroundMark x1="45271" y1="73785" x2="41667" y2="68924"/>
                        <a14:backgroundMark x1="41667" y1="68924" x2="40344" y2="68849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471196" y="-1124762"/>
            <a:ext cx="4757825" cy="6343767"/>
          </a:xfrm>
          <a:prstGeom prst="rect">
            <a:avLst/>
          </a:prstGeom>
        </p:spPr>
      </p:pic>
      <p:pic>
        <p:nvPicPr>
          <p:cNvPr id="61" name="Picture 60" descr="A large stuffed bird on a table&#10;&#10;Description automatically generated">
            <a:extLst>
              <a:ext uri="{FF2B5EF4-FFF2-40B4-BE49-F238E27FC236}">
                <a16:creationId xmlns:a16="http://schemas.microsoft.com/office/drawing/2014/main" id="{DEEDECA1-1276-95CD-A15E-277BA24BA7D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0000" b="90000" l="10000" r="90000">
                        <a14:foregroundMark x1="42295" y1="39459" x2="43221" y2="40699"/>
                        <a14:foregroundMark x1="44511" y1="45164" x2="45271" y2="46677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834313" y="-1264054"/>
            <a:ext cx="4956085" cy="6608113"/>
          </a:xfrm>
          <a:prstGeom prst="rect">
            <a:avLst/>
          </a:prstGeom>
        </p:spPr>
      </p:pic>
      <p:pic>
        <p:nvPicPr>
          <p:cNvPr id="19" name="Picture 18" descr="A red and yellow bird plushie on a table&#10;&#10;Description automatically generated">
            <a:extLst>
              <a:ext uri="{FF2B5EF4-FFF2-40B4-BE49-F238E27FC236}">
                <a16:creationId xmlns:a16="http://schemas.microsoft.com/office/drawing/2014/main" id="{89A3FAC5-4A0D-257B-9098-704ECB81A25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41406" y1="40283" x2="42513" y2="41260"/>
                        <a14:backgroundMark x1="25977" y1="28711" x2="42188" y2="26904"/>
                        <a14:backgroundMark x1="42188" y1="26904" x2="45964" y2="28076"/>
                        <a14:backgroundMark x1="18359" y1="73438" x2="34440" y2="76123"/>
                        <a14:backgroundMark x1="12500" y1="60889" x2="17708" y2="66455"/>
                        <a14:backgroundMark x1="82161" y1="70361" x2="83138" y2="7475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062521" y="-1428062"/>
            <a:ext cx="4704392" cy="6272523"/>
          </a:xfrm>
          <a:prstGeom prst="rect">
            <a:avLst/>
          </a:prstGeom>
        </p:spPr>
      </p:pic>
      <p:pic>
        <p:nvPicPr>
          <p:cNvPr id="53" name="Picture 52" descr="A large bird head on a table&#10;&#10;Description automatically generated">
            <a:extLst>
              <a:ext uri="{FF2B5EF4-FFF2-40B4-BE49-F238E27FC236}">
                <a16:creationId xmlns:a16="http://schemas.microsoft.com/office/drawing/2014/main" id="{C5B5C12C-5318-6697-DE73-35084CEA669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0000">
                        <a14:foregroundMark x1="27414" y1="58482" x2="30655" y2="60590"/>
                        <a14:foregroundMark x1="30655" y1="60590" x2="57044" y2="69990"/>
                        <a14:foregroundMark x1="36475" y1="39162" x2="39087" y2="40005"/>
                        <a14:foregroundMark x1="32209" y1="40129" x2="30919" y2="43056"/>
                        <a14:backgroundMark x1="33697" y1="69717" x2="36409" y2="74702"/>
                        <a14:backgroundMark x1="36409" y1="74702" x2="43783" y2="77976"/>
                        <a14:backgroundMark x1="43783" y1="77976" x2="45007" y2="76538"/>
                      </a14:backgroundRemoval>
                    </a14:imgEffect>
                    <a14:imgEffect>
                      <a14:brightnessContrast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94444" y="-1482457"/>
            <a:ext cx="5262216" cy="7016287"/>
          </a:xfrm>
          <a:prstGeom prst="rect">
            <a:avLst/>
          </a:prstGeom>
        </p:spPr>
      </p:pic>
      <p:grpSp>
        <p:nvGrpSpPr>
          <p:cNvPr id="1042" name="Group 1041">
            <a:extLst>
              <a:ext uri="{FF2B5EF4-FFF2-40B4-BE49-F238E27FC236}">
                <a16:creationId xmlns:a16="http://schemas.microsoft.com/office/drawing/2014/main" id="{A0B62B81-F243-9D78-0B0B-3152EA3D0536}"/>
              </a:ext>
            </a:extLst>
          </p:cNvPr>
          <p:cNvGrpSpPr/>
          <p:nvPr/>
        </p:nvGrpSpPr>
        <p:grpSpPr>
          <a:xfrm>
            <a:off x="-160327" y="4290261"/>
            <a:ext cx="18234000" cy="17284812"/>
            <a:chOff x="14452298" y="4273488"/>
            <a:chExt cx="18234000" cy="17284812"/>
          </a:xfrm>
        </p:grpSpPr>
        <p:grpSp>
          <p:nvGrpSpPr>
            <p:cNvPr id="1041" name="Group 1040">
              <a:extLst>
                <a:ext uri="{FF2B5EF4-FFF2-40B4-BE49-F238E27FC236}">
                  <a16:creationId xmlns:a16="http://schemas.microsoft.com/office/drawing/2014/main" id="{9D2F3C0C-D462-9D3D-E3A4-598CAF2874CE}"/>
                </a:ext>
              </a:extLst>
            </p:cNvPr>
            <p:cNvGrpSpPr/>
            <p:nvPr/>
          </p:nvGrpSpPr>
          <p:grpSpPr>
            <a:xfrm>
              <a:off x="14890091" y="4273488"/>
              <a:ext cx="17796207" cy="17284812"/>
              <a:chOff x="14890091" y="4273488"/>
              <a:chExt cx="17796207" cy="17284812"/>
            </a:xfrm>
          </p:grpSpPr>
          <p:sp>
            <p:nvSpPr>
              <p:cNvPr id="1025" name="Rectangle 1024">
                <a:extLst>
                  <a:ext uri="{FF2B5EF4-FFF2-40B4-BE49-F238E27FC236}">
                    <a16:creationId xmlns:a16="http://schemas.microsoft.com/office/drawing/2014/main" id="{927545FC-0606-682E-D831-FD0FD25661F8}"/>
                  </a:ext>
                </a:extLst>
              </p:cNvPr>
              <p:cNvSpPr/>
              <p:nvPr/>
            </p:nvSpPr>
            <p:spPr>
              <a:xfrm>
                <a:off x="14912225" y="5617157"/>
                <a:ext cx="6709817" cy="664346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4" name="Rectangle 1023">
                <a:extLst>
                  <a:ext uri="{FF2B5EF4-FFF2-40B4-BE49-F238E27FC236}">
                    <a16:creationId xmlns:a16="http://schemas.microsoft.com/office/drawing/2014/main" id="{9C62AB68-1396-CE23-774A-660486B387B6}"/>
                  </a:ext>
                </a:extLst>
              </p:cNvPr>
              <p:cNvSpPr/>
              <p:nvPr/>
            </p:nvSpPr>
            <p:spPr>
              <a:xfrm>
                <a:off x="14923318" y="4273488"/>
                <a:ext cx="6744444" cy="1391477"/>
              </a:xfrm>
              <a:prstGeom prst="rect">
                <a:avLst/>
              </a:prstGeom>
              <a:solidFill>
                <a:srgbClr val="0051B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9" name="Rectangle 48">
                <a:extLst>
                  <a:ext uri="{FF2B5EF4-FFF2-40B4-BE49-F238E27FC236}">
                    <a16:creationId xmlns:a16="http://schemas.microsoft.com/office/drawing/2014/main" id="{B0892111-2F0B-C1AE-CA59-C66E62C28FAF}"/>
                  </a:ext>
                </a:extLst>
              </p:cNvPr>
              <p:cNvSpPr/>
              <p:nvPr/>
            </p:nvSpPr>
            <p:spPr>
              <a:xfrm>
                <a:off x="21954580" y="5642862"/>
                <a:ext cx="10639453" cy="664346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42DF634-E4D5-906F-18E0-2B963D208558}"/>
                  </a:ext>
                </a:extLst>
              </p:cNvPr>
              <p:cNvSpPr/>
              <p:nvPr/>
            </p:nvSpPr>
            <p:spPr>
              <a:xfrm>
                <a:off x="14933474" y="13763233"/>
                <a:ext cx="17696612" cy="7795067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28">
                <a:extLst>
                  <a:ext uri="{FF2B5EF4-FFF2-40B4-BE49-F238E27FC236}">
                    <a16:creationId xmlns:a16="http://schemas.microsoft.com/office/drawing/2014/main" id="{C750E819-0ACE-124E-54A8-77C741CB8A32}"/>
                  </a:ext>
                </a:extLst>
              </p:cNvPr>
              <p:cNvSpPr/>
              <p:nvPr/>
            </p:nvSpPr>
            <p:spPr>
              <a:xfrm>
                <a:off x="14933731" y="12545380"/>
                <a:ext cx="17698830" cy="1391477"/>
              </a:xfrm>
              <a:prstGeom prst="rect">
                <a:avLst/>
              </a:prstGeom>
              <a:solidFill>
                <a:srgbClr val="0051B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730328B0-F53B-6E97-89F1-68E39A0CAF84}"/>
                  </a:ext>
                </a:extLst>
              </p:cNvPr>
              <p:cNvSpPr/>
              <p:nvPr/>
            </p:nvSpPr>
            <p:spPr>
              <a:xfrm>
                <a:off x="21962370" y="4273488"/>
                <a:ext cx="10658616" cy="1391477"/>
              </a:xfrm>
              <a:prstGeom prst="rect">
                <a:avLst/>
              </a:prstGeom>
              <a:solidFill>
                <a:srgbClr val="0051BA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TextBox 5"/>
              <p:cNvSpPr txBox="1"/>
              <p:nvPr/>
            </p:nvSpPr>
            <p:spPr>
              <a:xfrm>
                <a:off x="21866397" y="4358011"/>
                <a:ext cx="10635032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defRPr sz="7200" b="1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bg1"/>
                    </a:solidFill>
                    <a:highlight>
                      <a:srgbClr val="0051BA"/>
                    </a:highlight>
                  </a:rPr>
                  <a:t>Facial Detection Software</a:t>
                </a:r>
                <a:endParaRPr lang="en-US" dirty="0">
                  <a:solidFill>
                    <a:schemeClr val="bg1"/>
                  </a:solidFill>
                  <a:highlight>
                    <a:srgbClr val="0051BA"/>
                  </a:highlight>
                  <a:ea typeface="Calibri"/>
                  <a:cs typeface="Calibri"/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7A2F42F-76AC-D920-21AB-F9D4CAB0A51C}"/>
                  </a:ext>
                </a:extLst>
              </p:cNvPr>
              <p:cNvSpPr txBox="1"/>
              <p:nvPr/>
            </p:nvSpPr>
            <p:spPr>
              <a:xfrm>
                <a:off x="15337937" y="5874596"/>
                <a:ext cx="6242988" cy="3785652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r>
                  <a:rPr lang="en-US" sz="4000" dirty="0">
                    <a:solidFill>
                      <a:srgbClr val="0051BA"/>
                    </a:solidFill>
                  </a:rPr>
                  <a:t>Develop a Jayhawk mascot animatronic with dynamic facial expressions for better live audience interaction, controlled by the wearer's facial movements.</a:t>
                </a:r>
                <a:endParaRPr lang="en-US" sz="4000" dirty="0">
                  <a:solidFill>
                    <a:srgbClr val="0051BA"/>
                  </a:solidFill>
                  <a:ea typeface="Calibri"/>
                  <a:cs typeface="Calibri"/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75C94A8-DD11-E319-DFB2-02EA6A052FB4}"/>
                  </a:ext>
                </a:extLst>
              </p:cNvPr>
              <p:cNvSpPr txBox="1"/>
              <p:nvPr/>
            </p:nvSpPr>
            <p:spPr>
              <a:xfrm>
                <a:off x="22448670" y="5899582"/>
                <a:ext cx="9659817" cy="5201424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marL="571500" indent="-571500">
                  <a:buFont typeface="Arial"/>
                  <a:buChar char="•"/>
                </a:pPr>
                <a:r>
                  <a:rPr lang="en-US" sz="2800" dirty="0">
                    <a:solidFill>
                      <a:srgbClr val="0051BA"/>
                    </a:solidFill>
                  </a:rPr>
                  <a:t>Python script captures video frames, detects faces, predicts facial expression, and sends signal to adjust servo angles to mimic detected expression.</a:t>
                </a:r>
              </a:p>
              <a:p>
                <a:pPr marL="571500" indent="-571500">
                  <a:buFont typeface="Arial"/>
                  <a:buChar char="•"/>
                </a:pPr>
                <a:r>
                  <a:rPr lang="en-US" sz="2800" dirty="0">
                    <a:solidFill>
                      <a:srgbClr val="0051BA"/>
                    </a:solidFill>
                  </a:rPr>
                  <a:t>Custom machine learning model trained on the FER 2013 dataset for emotion recognition. Eye/mouth aspect ratio calculated to determine if open/closed.</a:t>
                </a:r>
              </a:p>
              <a:p>
                <a:pPr marL="571500" indent="-571500">
                  <a:buFont typeface="Arial"/>
                  <a:buChar char="•"/>
                </a:pPr>
                <a:r>
                  <a:rPr lang="en-US" sz="2800" dirty="0">
                    <a:solidFill>
                      <a:srgbClr val="0051BA"/>
                    </a:solidFill>
                  </a:rPr>
                  <a:t>Difficulties detecting face in dark, close-up environment inside the head—even with low-light, wide-angle camera.</a:t>
                </a:r>
              </a:p>
              <a:p>
                <a:pPr marL="571500" indent="-571500">
                  <a:buFont typeface="Arial"/>
                  <a:buChar char="•"/>
                </a:pPr>
                <a:endParaRPr lang="en-US" dirty="0">
                  <a:solidFill>
                    <a:srgbClr val="0051BA"/>
                  </a:solidFill>
                </a:endParaRPr>
              </a:p>
              <a:p>
                <a:pPr marL="571500" indent="-571500">
                  <a:buFont typeface="Arial"/>
                  <a:buChar char="•"/>
                </a:pPr>
                <a:endParaRPr lang="en-US" dirty="0">
                  <a:solidFill>
                    <a:srgbClr val="0051BA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  <a:ea typeface="Calibri"/>
                  <a:cs typeface="Calibri"/>
                </a:endParaRPr>
              </a:p>
              <a:p>
                <a:pPr marL="571500" indent="-571500" algn="l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  <a:ea typeface="Calibri"/>
                  <a:cs typeface="Calibri"/>
                </a:endParaRPr>
              </a:p>
              <a:p>
                <a:pPr>
                  <a:buFont typeface="Arial" panose="020B0604020202020204" pitchFamily="34" charset="0"/>
                  <a:buChar char="•"/>
                </a:pPr>
                <a:endParaRPr lang="en-US" b="0" i="0" dirty="0">
                  <a:solidFill>
                    <a:schemeClr val="bg1"/>
                  </a:solidFill>
                  <a:effectLst/>
                  <a:ea typeface="Calibri"/>
                  <a:cs typeface="Calibri"/>
                </a:endParaRPr>
              </a:p>
            </p:txBody>
          </p:sp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96810F3D-4CCF-6C34-D617-7DC5A3535C3E}"/>
                  </a:ext>
                </a:extLst>
              </p:cNvPr>
              <p:cNvSpPr txBox="1"/>
              <p:nvPr/>
            </p:nvSpPr>
            <p:spPr>
              <a:xfrm>
                <a:off x="15003872" y="12622554"/>
                <a:ext cx="17682426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defRPr sz="7200" b="1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bg1"/>
                    </a:solidFill>
                    <a:highlight>
                      <a:srgbClr val="0051BA"/>
                    </a:highlight>
                  </a:rPr>
                  <a:t>Electrical System</a:t>
                </a:r>
                <a:endParaRPr lang="en-US" dirty="0">
                  <a:solidFill>
                    <a:schemeClr val="bg1"/>
                  </a:solidFill>
                  <a:highlight>
                    <a:srgbClr val="0051BA"/>
                  </a:highlight>
                  <a:ea typeface="Calibri"/>
                  <a:cs typeface="Calibri"/>
                </a:endParaRP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61094B6-C00A-0595-D87E-F4CA25764209}"/>
                  </a:ext>
                </a:extLst>
              </p:cNvPr>
              <p:cNvSpPr txBox="1"/>
              <p:nvPr/>
            </p:nvSpPr>
            <p:spPr>
              <a:xfrm>
                <a:off x="15304881" y="14222755"/>
                <a:ext cx="10443186" cy="4247317"/>
              </a:xfrm>
              <a:prstGeom prst="rect">
                <a:avLst/>
              </a:prstGeom>
              <a:noFill/>
            </p:spPr>
            <p:txBody>
  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marL="571500" indent="-571500">
                  <a:buFont typeface="Arial,Sans-Serif"/>
                  <a:buChar char="•"/>
                </a:pPr>
                <a:r>
                  <a:rPr lang="en-US" sz="2800" dirty="0">
                    <a:solidFill>
                      <a:srgbClr val="0051BA"/>
                    </a:solidFill>
                    <a:ea typeface="Calibri"/>
                    <a:cs typeface="Arial"/>
                  </a:rPr>
                  <a:t>50,000mAh battery pack chosen for 2hr. lifetime, 5-20V output.  </a:t>
                </a:r>
              </a:p>
              <a:p>
                <a:pPr marL="571500" indent="-571500">
                  <a:buFont typeface="Arial,Sans-Serif"/>
                  <a:buChar char="•"/>
                </a:pPr>
                <a:r>
                  <a:rPr lang="en-US" sz="2800" dirty="0">
                    <a:solidFill>
                      <a:srgbClr val="0051BA"/>
                    </a:solidFill>
                    <a:ea typeface="Calibri"/>
                    <a:cs typeface="Arial"/>
                  </a:rPr>
                  <a:t>HUSB238 draws 5V, 9V from battery, custom power bus distributes 9V power to two beak servos, 5V to other six servos. </a:t>
                </a:r>
              </a:p>
              <a:p>
                <a:pPr marL="571500" indent="-571500">
                  <a:buFont typeface="Arial,Sans-Serif"/>
                  <a:buChar char="•"/>
                </a:pPr>
                <a:r>
                  <a:rPr lang="en-US" sz="2800" dirty="0">
                    <a:solidFill>
                      <a:srgbClr val="0051BA"/>
                    </a:solidFill>
                    <a:ea typeface="Calibri"/>
                    <a:cs typeface="Arial"/>
                  </a:rPr>
                  <a:t>Power resistors protect system by limiting current flow.</a:t>
                </a:r>
              </a:p>
              <a:p>
                <a:pPr marL="571500" indent="-571500">
                  <a:buFont typeface="Arial,Sans-Serif"/>
                  <a:buChar char="•"/>
                </a:pPr>
                <a:r>
                  <a:rPr lang="en-US" sz="2800" dirty="0">
                    <a:solidFill>
                      <a:srgbClr val="0051BA"/>
                    </a:solidFill>
                    <a:ea typeface="Calibri"/>
                    <a:cs typeface="Arial"/>
                  </a:rPr>
                  <a:t>Raspberry Pi runs facial detection software and sends signal to servos over GPIO pins. </a:t>
                </a:r>
              </a:p>
              <a:p>
                <a:pPr marL="571500" indent="-571500">
                  <a:buFont typeface="Arial,Sans-Serif"/>
                  <a:buChar char="•"/>
                </a:pPr>
                <a:r>
                  <a:rPr lang="en-US" sz="2800" dirty="0">
                    <a:solidFill>
                      <a:srgbClr val="0051BA"/>
                    </a:solidFill>
                    <a:ea typeface="Calibri"/>
                    <a:cs typeface="Arial"/>
                  </a:rPr>
                  <a:t>Optional LED panel installed in head indicates detected       emotion to wearer.</a:t>
                </a:r>
              </a:p>
              <a:p>
                <a:r>
                  <a:rPr lang="en-US" sz="3200" dirty="0">
                    <a:solidFill>
                      <a:srgbClr val="0051BA"/>
                    </a:solidFill>
                    <a:ea typeface="Calibri"/>
                    <a:cs typeface="Arial"/>
                  </a:rPr>
                  <a:t> </a:t>
                </a:r>
              </a:p>
              <a:p>
                <a:pPr marL="571500" indent="-571500">
                  <a:buFont typeface="Arial,Sans-Serif"/>
                  <a:buChar char="•"/>
                </a:pPr>
                <a:endParaRPr lang="en-US" sz="1400" dirty="0"/>
              </a:p>
            </p:txBody>
          </p: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67A40D24-C3F8-D1EC-BE16-9E6C848D841D}"/>
                  </a:ext>
                </a:extLst>
              </p:cNvPr>
              <p:cNvGrpSpPr/>
              <p:nvPr/>
            </p:nvGrpSpPr>
            <p:grpSpPr>
              <a:xfrm>
                <a:off x="24473358" y="9789475"/>
                <a:ext cx="8120181" cy="2503205"/>
                <a:chOff x="24546847" y="10658498"/>
                <a:chExt cx="8120181" cy="2503205"/>
              </a:xfrm>
            </p:grpSpPr>
            <p:pic>
              <p:nvPicPr>
                <p:cNvPr id="40" name="Picture 39" descr="A screenshot of a person smiling&#10;&#10;Description automatically generated">
                  <a:extLst>
                    <a:ext uri="{FF2B5EF4-FFF2-40B4-BE49-F238E27FC236}">
                      <a16:creationId xmlns:a16="http://schemas.microsoft.com/office/drawing/2014/main" id="{6B04D293-2DBC-60A0-DDAB-30C2DFC872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38964" t="44506" r="28583" b="17005"/>
                <a:stretch/>
              </p:blipFill>
              <p:spPr>
                <a:xfrm>
                  <a:off x="24546847" y="10658498"/>
                  <a:ext cx="2606277" cy="2502279"/>
                </a:xfrm>
                <a:prstGeom prst="rect">
                  <a:avLst/>
                </a:prstGeom>
              </p:spPr>
            </p:pic>
            <p:pic>
              <p:nvPicPr>
                <p:cNvPr id="42" name="Picture 41" descr="A person with a sad face&#10;&#10;Description automatically generated">
                  <a:extLst>
                    <a:ext uri="{FF2B5EF4-FFF2-40B4-BE49-F238E27FC236}">
                      <a16:creationId xmlns:a16="http://schemas.microsoft.com/office/drawing/2014/main" id="{29FD7578-7A4C-0C00-59CE-55163107E5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37493" t="43678" r="26834" b="15876"/>
                <a:stretch/>
              </p:blipFill>
              <p:spPr>
                <a:xfrm>
                  <a:off x="29942378" y="10684760"/>
                  <a:ext cx="2724650" cy="2476943"/>
                </a:xfrm>
                <a:prstGeom prst="rect">
                  <a:avLst/>
                </a:prstGeom>
              </p:spPr>
            </p:pic>
            <p:pic>
              <p:nvPicPr>
                <p:cNvPr id="44" name="Picture 43" descr="A person with a hat and angry expression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CEF13F72-68B1-2D8E-1DD8-6D040DF9A73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37198" t="42857" r="25199" b="15912"/>
                <a:stretch/>
              </p:blipFill>
              <p:spPr>
                <a:xfrm>
                  <a:off x="27147256" y="10681150"/>
                  <a:ext cx="2790505" cy="2476943"/>
                </a:xfrm>
                <a:prstGeom prst="rect">
                  <a:avLst/>
                </a:prstGeom>
              </p:spPr>
            </p:pic>
          </p:grpSp>
          <p:pic>
            <p:nvPicPr>
              <p:cNvPr id="63" name="Picture 62" descr="A diagram of a battery bank&#10;&#10;Description automatically generated">
                <a:extLst>
                  <a:ext uri="{FF2B5EF4-FFF2-40B4-BE49-F238E27FC236}">
                    <a16:creationId xmlns:a16="http://schemas.microsoft.com/office/drawing/2014/main" id="{090A8A79-1D10-E7AC-72AC-9D2C41A64B0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24175032" y="14131700"/>
                <a:ext cx="8418507" cy="7332755"/>
              </a:xfrm>
              <a:prstGeom prst="rect">
                <a:avLst/>
              </a:prstGeom>
            </p:spPr>
          </p:pic>
          <p:sp>
            <p:nvSpPr>
              <p:cNvPr id="1027" name="TextBox 1026">
                <a:extLst>
                  <a:ext uri="{FF2B5EF4-FFF2-40B4-BE49-F238E27FC236}">
                    <a16:creationId xmlns:a16="http://schemas.microsoft.com/office/drawing/2014/main" id="{35C10D3B-E469-3E51-5771-0262D7CF4046}"/>
                  </a:ext>
                </a:extLst>
              </p:cNvPr>
              <p:cNvSpPr txBox="1"/>
              <p:nvPr/>
            </p:nvSpPr>
            <p:spPr>
              <a:xfrm>
                <a:off x="14890091" y="20885302"/>
                <a:ext cx="46953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rgbClr val="0051BA"/>
                    </a:solidFill>
                  </a:rPr>
                  <a:t>Raspberry</a:t>
                </a:r>
                <a:r>
                  <a:rPr lang="en-US" sz="2800" dirty="0">
                    <a:solidFill>
                      <a:srgbClr val="0051BA"/>
                    </a:solidFill>
                  </a:rPr>
                  <a:t> Pi 4</a:t>
                </a:r>
              </a:p>
            </p:txBody>
          </p:sp>
        </p:grpSp>
        <p:sp>
          <p:nvSpPr>
            <p:cNvPr id="48" name="TextBox 47"/>
            <p:cNvSpPr txBox="1"/>
            <p:nvPr/>
          </p:nvSpPr>
          <p:spPr>
            <a:xfrm>
              <a:off x="14640873" y="4378096"/>
              <a:ext cx="7407277" cy="1200329"/>
            </a:xfrm>
            <a:prstGeom prst="rect">
              <a:avLst/>
            </a:prstGeom>
            <a:noFill/>
          </p:spPr>
          <p:txBody>
            <a:bodyPr wrap="square" lIns="91440" tIns="45720" rIns="91440" bIns="45720" anchor="t">
              <a:spAutoFit/>
            </a:bodyPr>
            <a:lstStyle/>
            <a:p>
              <a:pPr algn="ctr">
                <a:defRPr sz="7200" b="1">
                  <a:solidFill>
                    <a:srgbClr val="000000"/>
                  </a:solidFill>
                </a:defRPr>
              </a:pPr>
              <a:r>
                <a:rPr lang="en-US" dirty="0">
                  <a:solidFill>
                    <a:schemeClr val="bg1"/>
                  </a:solidFill>
                  <a:highlight>
                    <a:srgbClr val="0051BA"/>
                  </a:highlight>
                  <a:ea typeface="Calibri"/>
                  <a:cs typeface="Calibri"/>
                </a:rPr>
                <a:t>Project Goal</a:t>
              </a:r>
              <a:endParaRPr lang="en-US" dirty="0">
                <a:solidFill>
                  <a:srgbClr val="000000"/>
                </a:solidFill>
                <a:highlight>
                  <a:srgbClr val="0051BA"/>
                </a:highlight>
                <a:ea typeface="Calibri"/>
                <a:cs typeface="Calibri"/>
              </a:endParaRPr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D76A9A09-58E7-006A-71A3-3E2873AC67D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52298" y="17318268"/>
              <a:ext cx="5426534" cy="4067709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43" name="Group 1042">
            <a:extLst>
              <a:ext uri="{FF2B5EF4-FFF2-40B4-BE49-F238E27FC236}">
                <a16:creationId xmlns:a16="http://schemas.microsoft.com/office/drawing/2014/main" id="{C533578F-08D0-FBBB-2CCA-090EAF011B10}"/>
              </a:ext>
            </a:extLst>
          </p:cNvPr>
          <p:cNvGrpSpPr/>
          <p:nvPr/>
        </p:nvGrpSpPr>
        <p:grpSpPr>
          <a:xfrm>
            <a:off x="18226902" y="4305772"/>
            <a:ext cx="14476091" cy="17270469"/>
            <a:chOff x="259225" y="4255545"/>
            <a:chExt cx="14476091" cy="17270469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5997CC2-4D3A-9B2D-FD6F-D4250A515702}"/>
                </a:ext>
              </a:extLst>
            </p:cNvPr>
            <p:cNvSpPr/>
            <p:nvPr/>
          </p:nvSpPr>
          <p:spPr>
            <a:xfrm>
              <a:off x="310357" y="4255545"/>
              <a:ext cx="14366290" cy="1412481"/>
            </a:xfrm>
            <a:prstGeom prst="rect">
              <a:avLst/>
            </a:prstGeom>
            <a:solidFill>
              <a:srgbClr val="0051BA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40" name="Group 1039">
              <a:extLst>
                <a:ext uri="{FF2B5EF4-FFF2-40B4-BE49-F238E27FC236}">
                  <a16:creationId xmlns:a16="http://schemas.microsoft.com/office/drawing/2014/main" id="{45FE2B3F-ED41-D1E2-371D-E8DF91AC85F5}"/>
                </a:ext>
              </a:extLst>
            </p:cNvPr>
            <p:cNvGrpSpPr/>
            <p:nvPr/>
          </p:nvGrpSpPr>
          <p:grpSpPr>
            <a:xfrm>
              <a:off x="259225" y="4349593"/>
              <a:ext cx="14476091" cy="17176421"/>
              <a:chOff x="259225" y="4349593"/>
              <a:chExt cx="14476091" cy="17176421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26185C0F-2C38-7393-9C41-7892D31703AF}"/>
                  </a:ext>
                </a:extLst>
              </p:cNvPr>
              <p:cNvSpPr/>
              <p:nvPr/>
            </p:nvSpPr>
            <p:spPr>
              <a:xfrm>
                <a:off x="317749" y="5682703"/>
                <a:ext cx="14343657" cy="15843311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" name="TextBox 1"/>
              <p:cNvSpPr txBox="1"/>
              <p:nvPr/>
            </p:nvSpPr>
            <p:spPr>
              <a:xfrm>
                <a:off x="363896" y="4349593"/>
                <a:ext cx="14210812" cy="1200329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anchor="t">
                <a:spAutoFit/>
              </a:bodyPr>
              <a:lstStyle/>
              <a:p>
                <a:pPr algn="ctr">
                  <a:defRPr sz="7200" b="1">
                    <a:solidFill>
                      <a:srgbClr val="000000"/>
                    </a:solidFill>
                  </a:defRPr>
                </a:pPr>
                <a:r>
                  <a:rPr lang="en-US" dirty="0">
                    <a:solidFill>
                      <a:schemeClr val="bg1"/>
                    </a:solidFill>
                    <a:highlight>
                      <a:srgbClr val="0051BA"/>
                    </a:highlight>
                  </a:rPr>
                  <a:t>Mechanical Mechanisms</a:t>
                </a:r>
                <a:endParaRPr lang="en-US" dirty="0">
                  <a:solidFill>
                    <a:schemeClr val="bg1"/>
                  </a:solidFill>
                  <a:highlight>
                    <a:srgbClr val="0051BA"/>
                  </a:highlight>
                  <a:ea typeface="Calibri"/>
                  <a:cs typeface="Calibri"/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E49F98A-48CE-040D-23CA-83A210B2A3B1}"/>
                  </a:ext>
                </a:extLst>
              </p:cNvPr>
              <p:cNvSpPr txBox="1"/>
              <p:nvPr/>
            </p:nvSpPr>
            <p:spPr>
              <a:xfrm>
                <a:off x="6202722" y="6130548"/>
                <a:ext cx="8532594" cy="15142607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 anchor="t">
                <a:spAutoFit/>
              </a:bodyPr>
              <a:lstStyle/>
              <a:p>
                <a:pPr algn="l"/>
                <a:r>
                  <a:rPr lang="en-US" sz="4400" b="1" i="0" dirty="0">
                    <a:solidFill>
                      <a:srgbClr val="0051BA"/>
                    </a:solidFill>
                    <a:effectLst/>
                    <a:latin typeface="+mj-lt"/>
                  </a:rPr>
                  <a:t>Beak</a:t>
                </a:r>
                <a:r>
                  <a:rPr lang="en-US" sz="4400" b="0" i="0" dirty="0">
                    <a:solidFill>
                      <a:srgbClr val="0051BA"/>
                    </a:solidFill>
                    <a:effectLst/>
                    <a:latin typeface="+mj-lt"/>
                  </a:rPr>
                  <a:t>:</a:t>
                </a:r>
                <a:endParaRPr lang="en-US" sz="4400" b="0" i="0" dirty="0">
                  <a:solidFill>
                    <a:srgbClr val="0051BA"/>
                  </a:solidFill>
                  <a:effectLst/>
                  <a:latin typeface="+mj-lt"/>
                  <a:ea typeface="Calibri"/>
                  <a:cs typeface="Calibri"/>
                </a:endParaRPr>
              </a:p>
              <a:p>
                <a:pPr marL="1028700" lvl="1" indent="-571500">
                  <a:buFont typeface="Arial"/>
                  <a:buChar char="•"/>
                </a:pPr>
                <a:r>
                  <a:rPr lang="en-US" sz="3200" dirty="0">
                    <a:solidFill>
                      <a:srgbClr val="0051BA"/>
                    </a:solidFill>
                    <a:ea typeface="Calibri"/>
                    <a:cs typeface="Calibri"/>
                  </a:rPr>
                  <a:t>Goal: Open/close to simulate smile, shock.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rgbClr val="0051BA"/>
                    </a:solidFill>
                    <a:ea typeface="Calibri"/>
                    <a:cs typeface="Calibri"/>
                  </a:rPr>
                  <a:t>Two high-torque servo motors running on 9V move lightweight Al frame fixed to beak.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rgbClr val="0051BA"/>
                    </a:solidFill>
                    <a:ea typeface="Calibri"/>
                    <a:cs typeface="Calibri"/>
                  </a:rPr>
                  <a:t>Servo choice driven by requirement to counter beak weight of 1.5 lbs. with center of gravity centered 9 in. away (13.5 </a:t>
                </a:r>
                <a:r>
                  <a:rPr lang="en-US" sz="3200" dirty="0" err="1">
                    <a:solidFill>
                      <a:srgbClr val="0051BA"/>
                    </a:solidFill>
                    <a:ea typeface="Calibri"/>
                    <a:cs typeface="Calibri"/>
                  </a:rPr>
                  <a:t>lbs·in</a:t>
                </a:r>
                <a:r>
                  <a:rPr lang="en-US" sz="3200" dirty="0">
                    <a:solidFill>
                      <a:srgbClr val="0051BA"/>
                    </a:solidFill>
                    <a:ea typeface="Calibri"/>
                    <a:cs typeface="Calibri"/>
                  </a:rPr>
                  <a:t>).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endParaRPr lang="en-US" sz="1400" dirty="0">
                  <a:solidFill>
                    <a:srgbClr val="0051BA"/>
                  </a:solidFill>
                  <a:ea typeface="Calibri"/>
                  <a:cs typeface="Calibri"/>
                </a:endParaRPr>
              </a:p>
              <a:p>
                <a:pPr lvl="1"/>
                <a:endParaRPr lang="en-US" sz="3200" dirty="0">
                  <a:solidFill>
                    <a:srgbClr val="0051BA"/>
                  </a:solidFill>
                  <a:latin typeface="+mj-lt"/>
                </a:endParaRPr>
              </a:p>
              <a:p>
                <a:pPr algn="l"/>
                <a:r>
                  <a:rPr lang="en-US" sz="4400" b="1" dirty="0">
                    <a:solidFill>
                      <a:srgbClr val="0051BA"/>
                    </a:solidFill>
                    <a:latin typeface="+mj-lt"/>
                  </a:rPr>
                  <a:t>Eyebrows</a:t>
                </a:r>
                <a:r>
                  <a:rPr lang="en-US" sz="4400" b="0" i="0" dirty="0">
                    <a:solidFill>
                      <a:srgbClr val="0051BA"/>
                    </a:solidFill>
                    <a:effectLst/>
                    <a:latin typeface="+mj-lt"/>
                  </a:rPr>
                  <a:t>:</a:t>
                </a:r>
                <a:endParaRPr lang="en-US" sz="4400" b="0" i="0" dirty="0">
                  <a:solidFill>
                    <a:srgbClr val="0051BA"/>
                  </a:solidFill>
                  <a:effectLst/>
                  <a:latin typeface="+mj-lt"/>
                  <a:ea typeface="Calibri"/>
                  <a:cs typeface="Calibri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rgbClr val="0051BA"/>
                    </a:solidFill>
                    <a:latin typeface="+mj-lt"/>
                  </a:rPr>
                  <a:t>Goal: Rotate to display nuanced emotions. </a:t>
                </a:r>
                <a:endParaRPr lang="en-US" sz="3200" b="0" i="0" dirty="0">
                  <a:solidFill>
                    <a:srgbClr val="0051BA"/>
                  </a:solidFill>
                  <a:effectLst/>
                  <a:latin typeface="+mj-lt"/>
                  <a:ea typeface="Calibri"/>
                  <a:cs typeface="Calibri"/>
                </a:endParaRP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3-bar linkage consisting of fixed arm, slider arm, and eyebrow, uses servo rotation to pivot eyebrow. 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r>
                  <a:rPr lang="en-US" sz="32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Servos mounted neatly on eyelid frame inside head, with shafts protruding through forehead that spin links.</a:t>
                </a:r>
              </a:p>
              <a:p>
                <a:pPr marL="1028700" lvl="1" indent="-5715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rgbClr val="0051BA"/>
                  </a:solidFill>
                  <a:latin typeface="+mj-lt"/>
                  <a:ea typeface="Calibri"/>
                  <a:cs typeface="Calibri"/>
                </a:endParaRPr>
              </a:p>
              <a:p>
                <a:r>
                  <a:rPr lang="en-US" sz="4400" b="1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Eyelids</a:t>
                </a:r>
                <a:r>
                  <a:rPr lang="en-US" sz="44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:</a:t>
                </a:r>
              </a:p>
              <a:p>
                <a:pPr marL="1028700" lvl="1" indent="-571500">
                  <a:buFont typeface="Arial"/>
                  <a:buChar char="•"/>
                </a:pPr>
                <a:r>
                  <a:rPr lang="en-US" sz="32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Goal: Open/close to simulate blinking.</a:t>
                </a:r>
              </a:p>
              <a:p>
                <a:pPr marL="1028700" lvl="1" indent="-571500">
                  <a:buFont typeface="Arial"/>
                  <a:buChar char="•"/>
                </a:pPr>
                <a:r>
                  <a:rPr lang="en-US" sz="32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Custom thermoformed plastic coated with one-way mirror film ensures internal components cannot be seen from outside.</a:t>
                </a:r>
              </a:p>
              <a:p>
                <a:pPr marL="1028700" lvl="1" indent="-571500">
                  <a:buFont typeface="Arial"/>
                  <a:buChar char="•"/>
                </a:pPr>
                <a:r>
                  <a:rPr lang="en-US" sz="32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Belt-driven mechanism spins stitched-on fabric (eyelid) by continuous rotation servo.</a:t>
                </a:r>
              </a:p>
              <a:p>
                <a:pPr marL="1028700" lvl="1" indent="-571500">
                  <a:buFont typeface="Arial"/>
                  <a:buChar char="•"/>
                </a:pPr>
                <a:r>
                  <a:rPr lang="en-US" sz="32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Fabric spools at top so wearer’s vision is not obscured when in open position. </a:t>
                </a:r>
              </a:p>
              <a:p>
                <a:pPr marL="1028700" lvl="1" indent="-571500">
                  <a:buFont typeface="Arial"/>
                  <a:buChar char="•"/>
                </a:pPr>
                <a:r>
                  <a:rPr lang="en-US" sz="3200" dirty="0">
                    <a:solidFill>
                      <a:srgbClr val="0051BA"/>
                    </a:solidFill>
                    <a:latin typeface="+mj-lt"/>
                    <a:ea typeface="Calibri"/>
                    <a:cs typeface="Calibri"/>
                  </a:rPr>
                  <a:t>Limit switches tripped by belt send signal to shut off servo when eyelid is fully open/closed.</a:t>
                </a:r>
                <a:endParaRPr lang="en-US" sz="3200" dirty="0">
                  <a:solidFill>
                    <a:srgbClr val="0051BA"/>
                  </a:solidFill>
                  <a:ea typeface="Calibri"/>
                  <a:cs typeface="Calibri"/>
                </a:endParaRPr>
              </a:p>
            </p:txBody>
          </p:sp>
          <p:pic>
            <p:nvPicPr>
              <p:cNvPr id="30" name="Picture 29" descr="A drawing of a metal frame&#10;&#10;Description automatically generated">
                <a:extLst>
                  <a:ext uri="{FF2B5EF4-FFF2-40B4-BE49-F238E27FC236}">
                    <a16:creationId xmlns:a16="http://schemas.microsoft.com/office/drawing/2014/main" id="{40611E8D-7D1D-2778-2FA9-84745FE540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BEBA8EAE-BF5A-486C-A8C5-ECC9F3942E4B}">
                    <a14:imgProps xmlns:a14="http://schemas.microsoft.com/office/drawing/2010/main">
                      <a14:imgLayer r:embed="rId21">
                        <a14:imgEffect>
                          <a14:backgroundRemoval t="820" b="93716" l="3402" r="96061">
                            <a14:foregroundMark x1="7162" y1="76776" x2="10206" y2="78415"/>
                            <a14:foregroundMark x1="30797" y1="89891" x2="33572" y2="93989"/>
                            <a14:foregroundMark x1="96150" y1="40301" x2="93997" y2="45628"/>
                            <a14:foregroundMark x1="45121" y1="6694" x2="41003" y2="12842"/>
                            <a14:foregroundMark x1="45568" y1="956" x2="45748" y2="2049"/>
                            <a14:foregroundMark x1="3402" y1="73907" x2="4208" y2="74863"/>
                            <a14:backgroundMark x1="93912" y1="49727" x2="92032" y2="48087"/>
                            <a14:backgroundMark x1="93912" y1="47131" x2="93465" y2="47404"/>
                            <a14:backgroundMark x1="93465" y1="46721" x2="93465" y2="47678"/>
                            <a14:backgroundMark x1="94002" y1="45628" x2="94002" y2="45628"/>
                            <a14:backgroundMark x1="94002" y1="45765" x2="93107" y2="46311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3024487" y="8564769"/>
                <a:ext cx="3985326" cy="2671993"/>
              </a:xfrm>
              <a:prstGeom prst="rect">
                <a:avLst/>
              </a:prstGeom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8" name="Picture 37" descr="A yellow and black object with wires and wires&#10;&#10;Description automatically generated">
                <a:extLst>
                  <a:ext uri="{FF2B5EF4-FFF2-40B4-BE49-F238E27FC236}">
                    <a16:creationId xmlns:a16="http://schemas.microsoft.com/office/drawing/2014/main" id="{15CB0082-AF6B-C8D0-A0B6-28A306DE6F3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>
                <a:extLst>
                  <a:ext uri="{BEBA8EAE-BF5A-486C-A8C5-ECC9F3942E4B}">
                    <a14:imgProps xmlns:a14="http://schemas.microsoft.com/office/drawing/2010/main">
                      <a14:imgLayer r:embed="rId23">
                        <a14:imgEffect>
                          <a14:backgroundRemoval t="17394" b="78836" l="26017" r="82937">
                            <a14:foregroundMark x1="33507" y1="23942" x2="71553" y2="68684"/>
                            <a14:foregroundMark x1="71553" y1="68684" x2="81250" y2="69279"/>
                            <a14:foregroundMark x1="81250" y1="69279" x2="80853" y2="49173"/>
                            <a14:foregroundMark x1="80853" y1="49173" x2="73686" y2="40741"/>
                            <a14:foregroundMark x1="73686" y1="40741" x2="37922" y2="23545"/>
                            <a14:foregroundMark x1="37922" y1="23545" x2="37649" y2="30192"/>
                            <a14:foregroundMark x1="26017" y1="58168" x2="27356" y2="62269"/>
                            <a14:foregroundMark x1="72396" y1="55324" x2="73611" y2="56746"/>
                            <a14:foregroundMark x1="59573" y1="57440" x2="63566" y2="61905"/>
                            <a14:foregroundMark x1="64385" y1="62963" x2="66245" y2="64947"/>
                            <a14:foregroundMark x1="82416" y1="56019" x2="80952" y2="69411"/>
                            <a14:foregroundMark x1="83234" y1="55126" x2="82961" y2="62798"/>
                            <a14:foregroundMark x1="82961" y1="62798" x2="82961" y2="62798"/>
                            <a14:foregroundMark x1="44320" y1="25893" x2="47545" y2="27877"/>
                            <a14:foregroundMark x1="37897" y1="76720" x2="39509" y2="78836"/>
                            <a14:foregroundMark x1="49008" y1="27679" x2="55680" y2="31217"/>
                            <a14:foregroundMark x1="55680" y1="31217" x2="56101" y2="31250"/>
                            <a14:foregroundMark x1="30134" y1="17394" x2="32143" y2="17725"/>
                            <a14:backgroundMark x1="36979" y1="39451" x2="39385" y2="45866"/>
                            <a14:backgroundMark x1="28943" y1="72784" x2="28026" y2="71892"/>
                          </a14:backgroundRemoval>
                        </a14:imgEffect>
                      </a14:imgLayer>
                    </a14:imgProps>
                  </a:ext>
                </a:extLst>
              </a:blip>
              <a:srcRect l="20786" t="13414" r="13437" b="16166"/>
              <a:stretch/>
            </p:blipFill>
            <p:spPr>
              <a:xfrm flipH="1">
                <a:off x="872769" y="12179036"/>
                <a:ext cx="5414896" cy="434776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Picture 35" descr="A yellow object with wires&#10;&#10;Description automatically generated">
                <a:extLst>
                  <a:ext uri="{FF2B5EF4-FFF2-40B4-BE49-F238E27FC236}">
                    <a16:creationId xmlns:a16="http://schemas.microsoft.com/office/drawing/2014/main" id="{23AF0547-7492-94AB-BDF0-3764A90A541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4">
                <a:extLst>
                  <a:ext uri="{BEBA8EAE-BF5A-486C-A8C5-ECC9F3942E4B}">
                    <a14:imgProps xmlns:a14="http://schemas.microsoft.com/office/drawing/2010/main">
                      <a14:imgLayer r:embed="rId25">
                        <a14:imgEffect>
                          <a14:backgroundRemoval t="28902" b="92097" l="32837" r="84747">
                            <a14:foregroundMark x1="32837" y1="73347" x2="33730" y2="77149"/>
                            <a14:foregroundMark x1="39757" y1="41138" x2="49355" y2="38790"/>
                            <a14:foregroundMark x1="41543" y1="41865" x2="49876" y2="42328"/>
                            <a14:foregroundMark x1="50248" y1="52050" x2="54489" y2="53704"/>
                            <a14:foregroundMark x1="61161" y1="48975" x2="60094" y2="49306"/>
                            <a14:backgroundMark x1="50248" y1="86376" x2="67634" y2="81151"/>
                            <a14:backgroundMark x1="32837" y1="48016" x2="35491" y2="53704"/>
                            <a14:backgroundMark x1="52356" y1="48247" x2="52356" y2="48611"/>
                          </a14:backgroundRemoval>
                        </a14:imgEffect>
                      </a14:imgLayer>
                    </a14:imgProps>
                  </a:ext>
                </a:extLst>
              </a:blip>
              <a:srcRect l="28234" t="21029" r="8968"/>
              <a:stretch/>
            </p:blipFill>
            <p:spPr>
              <a:xfrm flipH="1">
                <a:off x="291793" y="10551636"/>
                <a:ext cx="3262468" cy="3077052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1" name="Picture 1030">
                <a:extLst>
                  <a:ext uri="{FF2B5EF4-FFF2-40B4-BE49-F238E27FC236}">
                    <a16:creationId xmlns:a16="http://schemas.microsoft.com/office/drawing/2014/main" id="{D8E84095-DBD8-E6AB-E052-84F0CBB46C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BEBA8EAE-BF5A-486C-A8C5-ECC9F3942E4B}">
                    <a14:imgProps xmlns:a14="http://schemas.microsoft.com/office/drawing/2010/main">
                      <a14:imgLayer r:embed="rId27">
                        <a14:imgEffect>
                          <a14:backgroundRemoval t="2447" b="98042" l="3203" r="98399">
                            <a14:foregroundMark x1="13345" y1="32137" x2="10320" y2="77977"/>
                            <a14:foregroundMark x1="10320" y1="77977" x2="15125" y2="88907"/>
                            <a14:foregroundMark x1="15125" y1="88907" x2="66014" y2="92659"/>
                            <a14:foregroundMark x1="66014" y1="92659" x2="96085" y2="89723"/>
                            <a14:foregroundMark x1="96085" y1="89723" x2="85053" y2="75204"/>
                            <a14:foregroundMark x1="85053" y1="75204" x2="74555" y2="15661"/>
                            <a14:foregroundMark x1="74555" y1="15661" x2="56762" y2="10114"/>
                            <a14:foregroundMark x1="56762" y1="10114" x2="29004" y2="10114"/>
                            <a14:foregroundMark x1="29004" y1="10114" x2="29359" y2="50734"/>
                            <a14:foregroundMark x1="29359" y1="50734" x2="43416" y2="41762"/>
                            <a14:foregroundMark x1="43416" y1="41762" x2="65480" y2="63295"/>
                            <a14:foregroundMark x1="65480" y1="63295" x2="70463" y2="60196"/>
                            <a14:foregroundMark x1="25089" y1="6199" x2="51423" y2="5873"/>
                            <a14:foregroundMark x1="51423" y1="5873" x2="69929" y2="5873"/>
                            <a14:foregroundMark x1="79181" y1="5383" x2="80249" y2="17781"/>
                            <a14:foregroundMark x1="78470" y1="3589" x2="77580" y2="4731"/>
                            <a14:foregroundMark x1="78114" y1="15661" x2="77402" y2="19086"/>
                            <a14:foregroundMark x1="79359" y1="20881" x2="80249" y2="24144"/>
                            <a14:foregroundMark x1="81495" y1="20881" x2="81673" y2="23002"/>
                            <a14:foregroundMark x1="17082" y1="5220" x2="17082" y2="12724"/>
                            <a14:foregroundMark x1="15658" y1="2936" x2="16192" y2="22838"/>
                            <a14:foregroundMark x1="13701" y1="25775" x2="14057" y2="28059"/>
                            <a14:foregroundMark x1="5160" y1="57586" x2="11388" y2="65416"/>
                            <a14:foregroundMark x1="4804" y1="69984" x2="7295" y2="88418"/>
                            <a14:foregroundMark x1="22598" y1="86460" x2="59786" y2="89070"/>
                            <a14:foregroundMark x1="59786" y1="89070" x2="71352" y2="87602"/>
                            <a14:foregroundMark x1="71352" y1="87602" x2="72064" y2="86786"/>
                            <a14:foregroundMark x1="72064" y1="85644" x2="72064" y2="85644"/>
                            <a14:foregroundMark x1="58541" y1="88418" x2="56228" y2="88418"/>
                            <a14:foregroundMark x1="61744" y1="88418" x2="51779" y2="87602"/>
                            <a14:foregroundMark x1="51779" y1="87602" x2="50846" y2="87222"/>
                            <a14:foregroundMark x1="81851" y1="70962" x2="86299" y2="86786"/>
                            <a14:foregroundMark x1="87189" y1="69331" x2="88968" y2="68026"/>
                            <a14:foregroundMark x1="96441" y1="81240" x2="96441" y2="91354"/>
                            <a14:foregroundMark x1="95196" y1="78467" x2="96975" y2="83361"/>
                            <a14:foregroundMark x1="96085" y1="93475" x2="98399" y2="94290"/>
                            <a14:foregroundMark x1="28292" y1="92170" x2="40036" y2="92170"/>
                            <a14:foregroundMark x1="18861" y1="92496" x2="24911" y2="92170"/>
                            <a14:foregroundMark x1="9964" y1="87928" x2="9786" y2="92496"/>
                            <a14:foregroundMark x1="4804" y1="87439" x2="3203" y2="87602"/>
                            <a14:foregroundMark x1="83274" y1="93475" x2="86655" y2="94943"/>
                            <a14:foregroundMark x1="87367" y1="97064" x2="87722" y2="98042"/>
                            <a14:foregroundMark x1="69929" y1="93475" x2="73488" y2="93964"/>
                            <a14:foregroundMark x1="17438" y1="94943" x2="39146" y2="94290"/>
                            <a14:foregroundMark x1="39146" y1="94290" x2="62252" y2="95515"/>
                            <a14:foregroundMark x1="69929" y1="95922" x2="76868" y2="95432"/>
                            <a14:foregroundMark x1="91993" y1="79119" x2="93950" y2="82545"/>
                            <a14:foregroundMark x1="75623" y1="8483" x2="76157" y2="12398"/>
                            <a14:foregroundMark x1="82206" y1="9462" x2="84698" y2="9625"/>
                            <a14:foregroundMark x1="81139" y1="10440" x2="80605" y2="14029"/>
                            <a14:backgroundMark x1="31851" y1="83524" x2="62100" y2="84666"/>
                            <a14:backgroundMark x1="43416" y1="98532" x2="74555" y2="98369"/>
                            <a14:backgroundMark x1="74555" y1="98369" x2="84342" y2="98532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421394" y="16334527"/>
                <a:ext cx="3658543" cy="3990546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036" name="Picture 12">
                <a:extLst>
                  <a:ext uri="{FF2B5EF4-FFF2-40B4-BE49-F238E27FC236}">
                    <a16:creationId xmlns:a16="http://schemas.microsoft.com/office/drawing/2014/main" id="{C2FFF96D-6BEB-FE3F-6C8B-4CEB65A0761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8">
                <a:extLst>
                  <a:ext uri="{BEBA8EAE-BF5A-486C-A8C5-ECC9F3942E4B}">
                    <a14:imgProps xmlns:a14="http://schemas.microsoft.com/office/drawing/2010/main">
                      <a14:imgLayer r:embed="rId29">
                        <a14:imgEffect>
                          <a14:backgroundRemoval t="3233" b="97414" l="3480" r="97680">
                            <a14:foregroundMark x1="8817" y1="70905" x2="14385" y2="88793"/>
                            <a14:foregroundMark x1="61308" y1="93209" x2="62893" y2="93358"/>
                            <a14:foregroundMark x1="14385" y1="88793" x2="56512" y2="92758"/>
                            <a14:foregroundMark x1="68188" y1="93419" x2="87007" y2="87931"/>
                            <a14:foregroundMark x1="87007" y1="87931" x2="85615" y2="77155"/>
                            <a14:foregroundMark x1="85615" y1="77155" x2="85615" y2="77155"/>
                            <a14:foregroundMark x1="94664" y1="84267" x2="86079" y2="89224"/>
                            <a14:foregroundMark x1="92111" y1="79741" x2="92111" y2="90733"/>
                            <a14:foregroundMark x1="97216" y1="78879" x2="97680" y2="86853"/>
                            <a14:foregroundMark x1="16009" y1="21552" x2="16241" y2="5172"/>
                            <a14:foregroundMark x1="78654" y1="5819" x2="79118" y2="18319"/>
                            <a14:foregroundMark x1="79118" y1="18319" x2="79118" y2="18319"/>
                            <a14:foregroundMark x1="72108" y1="95458" x2="72854" y2="95474"/>
                            <a14:foregroundMark x1="66865" y1="95349" x2="67543" y2="95363"/>
                            <a14:foregroundMark x1="59941" y1="95204" x2="61604" y2="95239"/>
                            <a14:foregroundMark x1="52204" y1="95043" x2="54908" y2="95099"/>
                            <a14:foregroundMark x1="83063" y1="90517" x2="85615" y2="92672"/>
                            <a14:foregroundMark x1="87471" y1="95905" x2="87239" y2="97414"/>
                            <a14:foregroundMark x1="3712" y1="71767" x2="4640" y2="72845"/>
                            <a14:foregroundMark x1="77262" y1="3233" x2="79118" y2="5603"/>
                            <a14:backgroundMark x1="35267" y1="84267" x2="59165" y2="82974"/>
                            <a14:backgroundMark x1="22042" y1="79957" x2="22970" y2="80172"/>
                            <a14:backgroundMark x1="73550" y1="97414" x2="69374" y2="97845"/>
                            <a14:backgroundMark x1="54060" y1="96336" x2="59165" y2="96336"/>
                            <a14:backgroundMark x1="60557" y1="96767" x2="65893" y2="96767"/>
                            <a14:backgroundMark x1="52436" y1="96767" x2="48492" y2="96767"/>
                            <a14:backgroundMark x1="88399" y1="21552" x2="97448" y2="53448"/>
                            <a14:backgroundMark x1="92111" y1="51078" x2="92575" y2="55388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928346" y="17408439"/>
                <a:ext cx="3706737" cy="3990547"/>
              </a:xfrm>
              <a:prstGeom prst="rect">
                <a:avLst/>
              </a:prstGeom>
              <a:noFill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1039" name="Group 1038">
                <a:extLst>
                  <a:ext uri="{FF2B5EF4-FFF2-40B4-BE49-F238E27FC236}">
                    <a16:creationId xmlns:a16="http://schemas.microsoft.com/office/drawing/2014/main" id="{2E2064E0-4E29-BCC0-AE59-080D56DB9ECF}"/>
                  </a:ext>
                </a:extLst>
              </p:cNvPr>
              <p:cNvGrpSpPr/>
              <p:nvPr/>
            </p:nvGrpSpPr>
            <p:grpSpPr>
              <a:xfrm>
                <a:off x="259225" y="5889092"/>
                <a:ext cx="4699401" cy="4224480"/>
                <a:chOff x="311315" y="5996214"/>
                <a:chExt cx="5762879" cy="5149359"/>
              </a:xfrm>
            </p:grpSpPr>
            <p:pic>
              <p:nvPicPr>
                <p:cNvPr id="25" name="Picture 24" descr="A person holding a yellow and black object&#10;&#10;Description automatically generated">
                  <a:extLst>
                    <a:ext uri="{FF2B5EF4-FFF2-40B4-BE49-F238E27FC236}">
                      <a16:creationId xmlns:a16="http://schemas.microsoft.com/office/drawing/2014/main" id="{775DA944-254D-F280-720A-C8F2BD2F45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0">
                  <a:extLst>
                    <a:ext uri="{BEBA8EAE-BF5A-486C-A8C5-ECC9F3942E4B}">
                      <a14:imgProps xmlns:a14="http://schemas.microsoft.com/office/drawing/2010/main">
                        <a14:imgLayer r:embed="rId31">
                          <a14:imgEffect>
                            <a14:backgroundRemoval t="664" b="98230" l="4591" r="99202">
                              <a14:foregroundMark x1="7984" y1="28761" x2="27146" y2="54425"/>
                              <a14:foregroundMark x1="27146" y1="54425" x2="31936" y2="73009"/>
                              <a14:foregroundMark x1="31936" y1="73009" x2="43912" y2="90487"/>
                              <a14:foregroundMark x1="43912" y1="90487" x2="54092" y2="93142"/>
                              <a14:foregroundMark x1="54092" y1="93142" x2="74451" y2="77655"/>
                              <a14:foregroundMark x1="74451" y1="77655" x2="78842" y2="69027"/>
                              <a14:foregroundMark x1="92016" y1="51106" x2="93413" y2="41593"/>
                              <a14:foregroundMark x1="93413" y1="41593" x2="94411" y2="40265"/>
                              <a14:foregroundMark x1="95108" y1="33966" x2="98802" y2="33407"/>
                              <a14:foregroundMark x1="93600" y1="34194" x2="93893" y2="34150"/>
                              <a14:foregroundMark x1="98802" y1="33407" x2="99202" y2="41150"/>
                              <a14:foregroundMark x1="4790" y1="22566" x2="9980" y2="28097"/>
                              <a14:foregroundMark x1="19162" y1="30088" x2="28543" y2="32301"/>
                              <a14:foregroundMark x1="28543" y1="32301" x2="28942" y2="32743"/>
                              <a14:foregroundMark x1="19760" y1="3319" x2="30140" y2="11947"/>
                              <a14:foregroundMark x1="35172" y1="13484" x2="36585" y2="13916"/>
                              <a14:foregroundMark x1="30140" y1="11947" x2="33984" y2="13121"/>
                              <a14:foregroundMark x1="77159" y1="11280" x2="77844" y2="10841"/>
                              <a14:foregroundMark x1="73970" y1="13324" x2="74121" y2="13227"/>
                              <a14:foregroundMark x1="77844" y1="10841" x2="86427" y2="12611"/>
                              <a14:foregroundMark x1="86427" y1="12611" x2="88224" y2="14381"/>
                              <a14:foregroundMark x1="24152" y1="2876" x2="37098" y2="2677"/>
                              <a14:foregroundMark x1="83832" y1="3761" x2="88024" y2="4425"/>
                              <a14:foregroundMark x1="91617" y1="5531" x2="79042" y2="664"/>
                              <a14:foregroundMark x1="79042" y1="664" x2="79042" y2="664"/>
                              <a14:foregroundMark x1="77844" y1="18142" x2="76246" y2="26358"/>
                              <a14:foregroundMark x1="34301" y1="26518" x2="34531" y2="30531"/>
                              <a14:foregroundMark x1="33879" y1="19147" x2="34199" y2="24735"/>
                              <a14:foregroundMark x1="33733" y1="16593" x2="33838" y2="18427"/>
                              <a14:foregroundMark x1="34531" y1="30531" x2="33932" y2="33186"/>
                              <a14:foregroundMark x1="82236" y1="17478" x2="78842" y2="17920"/>
                              <a14:foregroundMark x1="83433" y1="20354" x2="91417" y2="17920"/>
                              <a14:foregroundMark x1="91417" y1="17920" x2="91816" y2="14823"/>
                              <a14:foregroundMark x1="87824" y1="23894" x2="90619" y2="20354"/>
                              <a14:foregroundMark x1="88024" y1="25664" x2="83832" y2="25664"/>
                              <a14:foregroundMark x1="88423" y1="33628" x2="98004" y2="29204"/>
                              <a14:foregroundMark x1="98004" y1="29204" x2="98403" y2="28761"/>
                              <a14:foregroundMark x1="88423" y1="34513" x2="84631" y2="33850"/>
                              <a14:foregroundMark x1="88822" y1="31416" x2="86228" y2="31416"/>
                              <a14:foregroundMark x1="51497" y1="98230" x2="55289" y2="98230"/>
                              <a14:foregroundMark x1="18513" y1="6316" x2="19030" y2="6911"/>
                              <a14:foregroundMark x1="14371" y1="1549" x2="14670" y2="1893"/>
                              <a14:foregroundMark x1="16367" y1="3319" x2="17365" y2="1770"/>
                              <a14:foregroundMark x1="30739" y1="21681" x2="31936" y2="24115"/>
                              <a14:backgroundMark x1="12575" y1="51770" x2="19561" y2="63938"/>
                              <a14:backgroundMark x1="92016" y1="74336" x2="86826" y2="82522"/>
                              <a14:backgroundMark x1="86826" y1="82522" x2="85030" y2="88938"/>
                              <a14:backgroundMark x1="27745" y1="26549" x2="26148" y2="26770"/>
                              <a14:backgroundMark x1="94212" y1="55088" x2="92415" y2="57301"/>
                              <a14:backgroundMark x1="92615" y1="57965" x2="91816" y2="59513"/>
                              <a14:backgroundMark x1="13573" y1="2434" x2="15270" y2="6385"/>
                              <a14:backgroundMark x1="13174" y1="1327" x2="14371" y2="1327"/>
                              <a14:backgroundMark x1="14770" y1="2212" x2="13972" y2="3982"/>
                              <a14:backgroundMark x1="15768" y1="7965" x2="16367" y2="10177"/>
                              <a14:backgroundMark x1="57285" y1="99779" x2="58683" y2="99558"/>
                              <a14:backgroundMark x1="45309" y1="30752" x2="64870" y2="28982"/>
                              <a14:backgroundMark x1="52096" y1="11062" x2="49900" y2="23451"/>
                              <a14:backgroundMark x1="49900" y1="23451" x2="59481" y2="25221"/>
                              <a14:backgroundMark x1="59481" y1="25221" x2="59681" y2="19027"/>
                              <a14:backgroundMark x1="62874" y1="12389" x2="69461" y2="30088"/>
                              <a14:backgroundMark x1="69461" y1="30088" x2="69261" y2="30973"/>
                              <a14:backgroundMark x1="45509" y1="13053" x2="60679" y2="6637"/>
                              <a14:backgroundMark x1="60679" y1="6637" x2="61477" y2="7080"/>
                              <a14:backgroundMark x1="66467" y1="5973" x2="38723" y2="5531"/>
                              <a14:backgroundMark x1="38723" y1="5531" x2="38723" y2="5531"/>
                              <a14:backgroundMark x1="41317" y1="13274" x2="41717" y2="19912"/>
                              <a14:backgroundMark x1="68862" y1="4867" x2="70459" y2="11726"/>
                              <a14:backgroundMark x1="71657" y1="15487" x2="66866" y2="16814"/>
                              <a14:backgroundMark x1="79840" y1="28097" x2="78443" y2="31416"/>
                              <a14:backgroundMark x1="64671" y1="34292" x2="65469" y2="32522"/>
                              <a14:backgroundMark x1="45908" y1="16372" x2="54691" y2="19027"/>
                              <a14:backgroundMark x1="54691" y1="19027" x2="61876" y2="28761"/>
                              <a14:backgroundMark x1="61876" y1="28761" x2="63473" y2="33407"/>
                              <a14:backgroundMark x1="72056" y1="14159" x2="72255" y2="15044"/>
                              <a14:backgroundMark x1="68263" y1="5088" x2="65868" y2="11504"/>
                              <a14:backgroundMark x1="46108" y1="30531" x2="44311" y2="32080"/>
                              <a14:backgroundMark x1="70259" y1="34292" x2="60679" y2="33628"/>
                              <a14:backgroundMark x1="93812" y1="86062" x2="84631" y2="90708"/>
                              <a14:backgroundMark x1="75848" y1="86947" x2="85030" y2="71239"/>
                              <a14:backgroundMark x1="70459" y1="90487" x2="70459" y2="89602"/>
                              <a14:backgroundMark x1="70060" y1="89823" x2="69661" y2="90487"/>
                              <a14:backgroundMark x1="73653" y1="13274" x2="73453" y2="14823"/>
                              <a14:backgroundMark x1="34531" y1="12168" x2="35928" y2="12168"/>
                              <a14:backgroundMark x1="37325" y1="14159" x2="36327" y2="13274"/>
                              <a14:backgroundMark x1="74251" y1="13274" x2="75250" y2="12832"/>
                              <a14:backgroundMark x1="76248" y1="12168" x2="73852" y2="12832"/>
                              <a14:backgroundMark x1="77645" y1="12389" x2="74651" y2="10619"/>
                              <a14:backgroundMark x1="77046" y1="11947" x2="77046" y2="10841"/>
                              <a14:backgroundMark x1="82834" y1="30088" x2="85230" y2="28761"/>
                              <a14:backgroundMark x1="31537" y1="19248" x2="31737" y2="19912"/>
                              <a14:backgroundMark x1="30739" y1="26991" x2="31537" y2="28319"/>
                              <a14:backgroundMark x1="51297" y1="40487" x2="59481" y2="42699"/>
                              <a14:backgroundMark x1="59481" y1="42699" x2="64870" y2="40044"/>
                              <a14:backgroundMark x1="51896" y1="41372" x2="54291" y2="42257"/>
                              <a14:backgroundMark x1="62076" y1="42035" x2="66467" y2="39602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1315" y="5996214"/>
                  <a:ext cx="5762879" cy="5149359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1038" name="Picture 1037" descr="A person holding a yellow and black object&#10;&#10;Description automatically generated">
                  <a:extLst>
                    <a:ext uri="{FF2B5EF4-FFF2-40B4-BE49-F238E27FC236}">
                      <a16:creationId xmlns:a16="http://schemas.microsoft.com/office/drawing/2014/main" id="{F673803D-3575-C836-C4A6-BCE3DEC2D7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2">
                  <a:extLst>
                    <a:ext uri="{BEBA8EAE-BF5A-486C-A8C5-ECC9F3942E4B}">
                      <a14:imgProps xmlns:a14="http://schemas.microsoft.com/office/drawing/2010/main">
                        <a14:imgLayer r:embed="rId31">
                          <a14:imgEffect>
                            <a14:backgroundRemoval t="664" b="98230" l="4591" r="99202">
                              <a14:foregroundMark x1="7984" y1="28761" x2="27146" y2="54425"/>
                              <a14:foregroundMark x1="27146" y1="54425" x2="31936" y2="73009"/>
                              <a14:foregroundMark x1="31936" y1="73009" x2="43912" y2="90487"/>
                              <a14:foregroundMark x1="43912" y1="90487" x2="54092" y2="93142"/>
                              <a14:foregroundMark x1="54092" y1="93142" x2="74451" y2="77655"/>
                              <a14:foregroundMark x1="74451" y1="77655" x2="78842" y2="69027"/>
                              <a14:foregroundMark x1="92016" y1="51106" x2="93413" y2="41593"/>
                              <a14:foregroundMark x1="93413" y1="41593" x2="94411" y2="40265"/>
                              <a14:foregroundMark x1="95108" y1="33966" x2="98802" y2="33407"/>
                              <a14:foregroundMark x1="93600" y1="34194" x2="93893" y2="34150"/>
                              <a14:foregroundMark x1="98802" y1="33407" x2="99202" y2="41150"/>
                              <a14:foregroundMark x1="4790" y1="22566" x2="9980" y2="28097"/>
                              <a14:foregroundMark x1="19162" y1="30088" x2="28543" y2="32301"/>
                              <a14:foregroundMark x1="28543" y1="32301" x2="28942" y2="32743"/>
                              <a14:foregroundMark x1="19760" y1="3319" x2="30140" y2="11947"/>
                              <a14:foregroundMark x1="30140" y1="11947" x2="61277" y2="21460"/>
                              <a14:foregroundMark x1="61277" y1="21460" x2="77844" y2="10841"/>
                              <a14:foregroundMark x1="77844" y1="10841" x2="86427" y2="12611"/>
                              <a14:foregroundMark x1="86427" y1="12611" x2="88224" y2="14381"/>
                              <a14:foregroundMark x1="24152" y1="2876" x2="38523" y2="2655"/>
                              <a14:foregroundMark x1="38523" y1="2655" x2="56287" y2="7965"/>
                              <a14:foregroundMark x1="56287" y1="7965" x2="56687" y2="11504"/>
                              <a14:foregroundMark x1="67465" y1="4867" x2="60279" y2="29204"/>
                              <a14:foregroundMark x1="44311" y1="30973" x2="65669" y2="34292"/>
                              <a14:foregroundMark x1="83832" y1="3761" x2="88024" y2="4425"/>
                              <a14:foregroundMark x1="91617" y1="5531" x2="79042" y2="664"/>
                              <a14:foregroundMark x1="79042" y1="664" x2="79042" y2="664"/>
                              <a14:foregroundMark x1="77844" y1="18142" x2="75649" y2="29425"/>
                              <a14:foregroundMark x1="33733" y1="16593" x2="34531" y2="30531"/>
                              <a14:foregroundMark x1="34531" y1="30531" x2="33932" y2="33186"/>
                              <a14:foregroundMark x1="82236" y1="17478" x2="78842" y2="17920"/>
                              <a14:foregroundMark x1="83433" y1="20354" x2="91417" y2="17920"/>
                              <a14:foregroundMark x1="91417" y1="17920" x2="91816" y2="14823"/>
                              <a14:foregroundMark x1="87824" y1="23894" x2="90619" y2="20354"/>
                              <a14:foregroundMark x1="88024" y1="25664" x2="83832" y2="25664"/>
                              <a14:foregroundMark x1="88423" y1="33628" x2="98004" y2="29204"/>
                              <a14:foregroundMark x1="98004" y1="29204" x2="98403" y2="28761"/>
                              <a14:foregroundMark x1="88423" y1="34513" x2="84631" y2="33850"/>
                              <a14:foregroundMark x1="88822" y1="31416" x2="86228" y2="31416"/>
                              <a14:foregroundMark x1="51497" y1="98230" x2="55289" y2="98230"/>
                              <a14:foregroundMark x1="18513" y1="6316" x2="19030" y2="6911"/>
                              <a14:foregroundMark x1="14371" y1="1549" x2="14670" y2="1893"/>
                              <a14:foregroundMark x1="16367" y1="3319" x2="17365" y2="1770"/>
                              <a14:backgroundMark x1="12575" y1="51770" x2="19561" y2="63938"/>
                              <a14:backgroundMark x1="92016" y1="74336" x2="86826" y2="82522"/>
                              <a14:backgroundMark x1="86826" y1="82522" x2="85030" y2="88938"/>
                              <a14:backgroundMark x1="27745" y1="26549" x2="26148" y2="26770"/>
                              <a14:backgroundMark x1="94212" y1="55088" x2="92415" y2="57301"/>
                              <a14:backgroundMark x1="92615" y1="57965" x2="91816" y2="59513"/>
                              <a14:backgroundMark x1="13573" y1="2434" x2="15270" y2="6385"/>
                              <a14:backgroundMark x1="13174" y1="1327" x2="14371" y2="1327"/>
                              <a14:backgroundMark x1="14770" y1="2212" x2="13972" y2="3982"/>
                              <a14:backgroundMark x1="15768" y1="7965" x2="16367" y2="10177"/>
                              <a14:backgroundMark x1="57285" y1="99779" x2="58683" y2="99558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rcRect l="70778" t="70035" r="19239" b="17329"/>
                <a:stretch/>
              </p:blipFill>
              <p:spPr>
                <a:xfrm rot="21274326">
                  <a:off x="4643441" y="9261191"/>
                  <a:ext cx="575304" cy="650677"/>
                </a:xfrm>
                <a:prstGeom prst="rect">
                  <a:avLst/>
                </a:prstGeom>
              </p:spPr>
            </p:pic>
          </p:grpSp>
        </p:grpSp>
      </p:grpSp>
      <p:pic>
        <p:nvPicPr>
          <p:cNvPr id="1045" name="Picture 1044" descr="A cartoon character in different poses&#10;&#10;Description automatically generated">
            <a:extLst>
              <a:ext uri="{FF2B5EF4-FFF2-40B4-BE49-F238E27FC236}">
                <a16:creationId xmlns:a16="http://schemas.microsoft.com/office/drawing/2014/main" id="{3CD5BBBF-D651-2CBB-27DD-E59FD3EB058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BEBA8EAE-BF5A-486C-A8C5-ECC9F3942E4B}">
                <a14:imgProps xmlns:a14="http://schemas.microsoft.com/office/drawing/2010/main">
                  <a14:imgLayer r:embed="rId34">
                    <a14:imgEffect>
                      <a14:backgroundRemoval t="9832" b="89868" l="2136" r="97111">
                        <a14:foregroundMark x1="2136" y1="36451" x2="17169" y2="35791"/>
                        <a14:foregroundMark x1="17169" y1="35791" x2="30779" y2="36871"/>
                        <a14:foregroundMark x1="15913" y1="64688" x2="14782" y2="76079"/>
                        <a14:foregroundMark x1="24162" y1="63489" x2="25796" y2="73141"/>
                        <a14:foregroundMark x1="52296" y1="35867" x2="56072" y2="32554"/>
                        <a14:foregroundMark x1="44389" y1="42806" x2="46981" y2="40531"/>
                        <a14:foregroundMark x1="56072" y1="32554" x2="56240" y2="42806"/>
                        <a14:foregroundMark x1="59422" y1="41187" x2="62312" y2="42026"/>
                        <a14:foregroundMark x1="49204" y1="41787" x2="49204" y2="41787"/>
                        <a14:foregroundMark x1="48786" y1="42566" x2="51298" y2="41007"/>
                        <a14:foregroundMark x1="52261" y1="74940" x2="53769" y2="64688"/>
                        <a14:foregroundMark x1="57077" y1="65228" x2="58710" y2="75719"/>
                        <a14:foregroundMark x1="82716" y1="55058" x2="86935" y2="69424"/>
                        <a14:foregroundMark x1="79523" y1="44185" x2="80945" y2="49029"/>
                        <a14:foregroundMark x1="92588" y1="47302" x2="90117" y2="48321"/>
                        <a14:foregroundMark x1="97111" y1="43765" x2="97111" y2="43765"/>
                        <a14:foregroundMark x1="96734" y1="43945" x2="95896" y2="45144"/>
                        <a14:foregroundMark x1="85302" y1="37650" x2="87772" y2="38849"/>
                        <a14:foregroundMark x1="86097" y1="43585" x2="85972" y2="46343"/>
                        <a14:backgroundMark x1="48953" y1="37650" x2="50712" y2="38070"/>
                        <a14:backgroundMark x1="81575" y1="50300" x2="81826" y2="52818"/>
                        <a14:backgroundMark x1="46189" y1="39029" x2="48660" y2="39029"/>
                        <a14:backgroundMark x1="80318" y1="50839" x2="81156" y2="49101"/>
                        <a14:backgroundMark x1="81700" y1="51079" x2="81030" y2="48501"/>
                        <a14:backgroundMark x1="81826" y1="50659" x2="81826" y2="55576"/>
                        <a14:backgroundMark x1="81575" y1="48921" x2="80193" y2="48501"/>
                        <a14:backgroundMark x1="51843" y1="35492" x2="51131" y2="37050"/>
                        <a14:backgroundMark x1="48409" y1="38249" x2="47278" y2="40408"/>
                        <a14:backgroundMark x1="47571" y1="39209" x2="46859" y2="40408"/>
                      </a14:backgroundRemoval>
                    </a14:imgEffect>
                    <a14:imgEffect>
                      <a14:brightnessContrast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3531" y="9010039"/>
            <a:ext cx="5436608" cy="379743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48" name="Picture 1047" descr="A circuit board with wires&#10;&#10;Description automatically generated">
            <a:extLst>
              <a:ext uri="{FF2B5EF4-FFF2-40B4-BE49-F238E27FC236}">
                <a16:creationId xmlns:a16="http://schemas.microsoft.com/office/drawing/2014/main" id="{3F881278-DE15-B124-BDA7-372660F7C202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BEBA8EAE-BF5A-486C-A8C5-ECC9F3942E4B}">
                <a14:imgProps xmlns:a14="http://schemas.microsoft.com/office/drawing/2010/main">
                  <a14:imgLayer r:embed="rId36">
                    <a14:imgEffect>
                      <a14:backgroundRemoval t="10000" b="90000" l="10000" r="90000">
                        <a14:foregroundMark x1="44444" y1="83763" x2="49504" y2="88492"/>
                        <a14:foregroundMark x1="49504" y1="88492" x2="51488" y2="88459"/>
                        <a14:foregroundMark x1="41766" y1="81614" x2="39187" y2="78638"/>
                        <a14:foregroundMark x1="39187" y1="78638" x2="35466" y2="76488"/>
                        <a14:foregroundMark x1="35466" y1="76488" x2="33656" y2="74504"/>
                        <a14:foregroundMark x1="33656" y1="74504" x2="33656" y2="74372"/>
                        <a14:foregroundMark x1="52778" y1="86045" x2="56399" y2="76356"/>
                        <a14:foregroundMark x1="61657" y1="60979" x2="63666" y2="53704"/>
                        <a14:foregroundMark x1="63666" y1="53704" x2="63666" y2="53704"/>
                        <a14:foregroundMark x1="69544" y1="37765" x2="71156" y2="32474"/>
                        <a14:foregroundMark x1="71156" y1="32474" x2="71156" y2="32474"/>
                        <a14:backgroundMark x1="23611" y1="85847" x2="25099" y2="83201"/>
                        <a14:backgroundMark x1="25372" y1="82044" x2="27406" y2="80589"/>
                        <a14:backgroundMark x1="25422" y1="80985" x2="27133" y2="84127"/>
                        <a14:backgroundMark x1="40551" y1="84854" x2="44519" y2="864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6073396">
            <a:off x="3147865" y="17111780"/>
            <a:ext cx="5377067" cy="39654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049" name="TextBox 1048">
            <a:extLst>
              <a:ext uri="{FF2B5EF4-FFF2-40B4-BE49-F238E27FC236}">
                <a16:creationId xmlns:a16="http://schemas.microsoft.com/office/drawing/2014/main" id="{8C292D31-8C76-3E59-A0BE-CF4CFA049761}"/>
              </a:ext>
            </a:extLst>
          </p:cNvPr>
          <p:cNvSpPr txBox="1"/>
          <p:nvPr/>
        </p:nvSpPr>
        <p:spPr>
          <a:xfrm>
            <a:off x="3786743" y="20643258"/>
            <a:ext cx="38818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51BA"/>
                </a:solidFill>
              </a:rPr>
              <a:t>Custom 5V/9V </a:t>
            </a:r>
          </a:p>
          <a:p>
            <a:pPr algn="ctr"/>
            <a:r>
              <a:rPr lang="en-US" sz="2400" dirty="0">
                <a:solidFill>
                  <a:srgbClr val="0051BA"/>
                </a:solidFill>
              </a:rPr>
              <a:t>Power Bus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ECB0EC8-1090-02A5-4BBF-F522B3347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0551" y="18474193"/>
            <a:ext cx="2594739" cy="1975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3CF4BF-7CE4-5D2B-91F3-CA212CF5DA77}"/>
              </a:ext>
            </a:extLst>
          </p:cNvPr>
          <p:cNvSpPr txBox="1"/>
          <p:nvPr/>
        </p:nvSpPr>
        <p:spPr>
          <a:xfrm>
            <a:off x="7431561" y="20651806"/>
            <a:ext cx="24740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rgbClr val="0051BA"/>
                </a:solidFill>
                <a:ea typeface="Calibri"/>
                <a:cs typeface="Arial"/>
              </a:rPr>
              <a:t>HUSB238 Power </a:t>
            </a:r>
          </a:p>
          <a:p>
            <a:pPr algn="ctr"/>
            <a:r>
              <a:rPr lang="en-US" sz="2400" dirty="0">
                <a:solidFill>
                  <a:srgbClr val="0051BA"/>
                </a:solidFill>
                <a:ea typeface="Calibri"/>
                <a:cs typeface="Arial"/>
              </a:rPr>
              <a:t>Delivery Breakout</a:t>
            </a:r>
            <a:endParaRPr lang="en-US" sz="24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3789654-6D3B-7180-EE22-41467A25E5E5}"/>
              </a:ext>
            </a:extLst>
          </p:cNvPr>
          <p:cNvSpPr txBox="1"/>
          <p:nvPr/>
        </p:nvSpPr>
        <p:spPr>
          <a:xfrm>
            <a:off x="18223330" y="21544593"/>
            <a:ext cx="144760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000" dirty="0"/>
              <a:t>Special thanks to KU Athletics for making this project possible by donating a retired Baby Jay head.  </a:t>
            </a:r>
          </a:p>
        </p:txBody>
      </p:sp>
      <p:pic>
        <p:nvPicPr>
          <p:cNvPr id="16" name="Picture 15" descr="A person with green eyes&#10;&#10;Description automatically generated">
            <a:extLst>
              <a:ext uri="{FF2B5EF4-FFF2-40B4-BE49-F238E27FC236}">
                <a16:creationId xmlns:a16="http://schemas.microsoft.com/office/drawing/2014/main" id="{4EC248FC-3E2B-1D3C-534D-FCA1B84D44D2}"/>
              </a:ext>
            </a:extLst>
          </p:cNvPr>
          <p:cNvPicPr>
            <a:picLocks noChangeAspect="1"/>
          </p:cNvPicPr>
          <p:nvPr/>
        </p:nvPicPr>
        <p:blipFill rotWithShape="1">
          <a:blip r:embed="rId38"/>
          <a:srcRect l="39129" t="44809" r="28374" b="15397"/>
          <a:stretch/>
        </p:blipFill>
        <p:spPr>
          <a:xfrm>
            <a:off x="7349166" y="9794477"/>
            <a:ext cx="2532200" cy="251011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A169A3070C8EFC4DB50B7436CE05C3B0" ma:contentTypeVersion="6" ma:contentTypeDescription="Create a new document." ma:contentTypeScope="" ma:versionID="aaa55e3d4c730fa6bef1ea1e7c9fcd34">
  <xsd:schema xmlns:xsd="http://www.w3.org/2001/XMLSchema" xmlns:xs="http://www.w3.org/2001/XMLSchema" xmlns:p="http://schemas.microsoft.com/office/2006/metadata/properties" xmlns:ns2="0310fa24-7738-4a11-a3be-6db04d414183" xmlns:ns3="635cb641-1b19-4153-bf46-e0d45a8e54ae" targetNamespace="http://schemas.microsoft.com/office/2006/metadata/properties" ma:root="true" ma:fieldsID="8456e66ccb1183eb6b45fe650f01e49b" ns2:_="" ns3:_="">
    <xsd:import namespace="0310fa24-7738-4a11-a3be-6db04d414183"/>
    <xsd:import namespace="635cb641-1b19-4153-bf46-e0d45a8e54a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3:SharedWithUsers" minOccurs="0"/>
                <xsd:element ref="ns3:SharedWithDetail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310fa24-7738-4a11-a3be-6db04d4141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35cb641-1b19-4153-bf46-e0d45a8e54ae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1DA47F2-4471-45D5-BA32-9CB5C4EF7A7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D3B09F3-6EEB-4C58-9D04-61C9BDE24AEB}">
  <ds:schemaRefs>
    <ds:schemaRef ds:uri="http://purl.org/dc/elements/1.1/"/>
    <ds:schemaRef ds:uri="http://purl.org/dc/dcmitype/"/>
    <ds:schemaRef ds:uri="http://schemas.microsoft.com/office/2006/metadata/properties"/>
    <ds:schemaRef ds:uri="http://schemas.microsoft.com/office/infopath/2007/PartnerControls"/>
    <ds:schemaRef ds:uri="http://schemas.microsoft.com/office/2006/documentManagement/types"/>
    <ds:schemaRef ds:uri="http://schemas.openxmlformats.org/package/2006/metadata/core-properties"/>
    <ds:schemaRef ds:uri="635cb641-1b19-4153-bf46-e0d45a8e54ae"/>
    <ds:schemaRef ds:uri="0310fa24-7738-4a11-a3be-6db04d414183"/>
    <ds:schemaRef ds:uri="http://www.w3.org/XML/1998/namespace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33070F1-9FF6-4275-8A76-C2C0B2144A4D}">
  <ds:schemaRefs>
    <ds:schemaRef ds:uri="0310fa24-7738-4a11-a3be-6db04d414183"/>
    <ds:schemaRef ds:uri="635cb641-1b19-4153-bf46-e0d45a8e54ae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412</Words>
  <Application>Microsoft Office PowerPoint</Application>
  <PresentationFormat>Custom</PresentationFormat>
  <Paragraphs>45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Arial,Sans-Serif</vt:lpstr>
      <vt:lpstr>Aptos</vt:lpstr>
      <vt:lpstr>Arial</vt:lpstr>
      <vt:lpstr>Calibri</vt:lpstr>
      <vt:lpstr>Office Theme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Luke Jansen</dc:creator>
  <cp:keywords/>
  <dc:description>generated using python-pptx</dc:description>
  <cp:lastModifiedBy>Jansen, Luke</cp:lastModifiedBy>
  <cp:revision>67</cp:revision>
  <cp:lastPrinted>2024-04-25T13:56:45Z</cp:lastPrinted>
  <dcterms:created xsi:type="dcterms:W3CDTF">2013-01-27T09:14:16Z</dcterms:created>
  <dcterms:modified xsi:type="dcterms:W3CDTF">2024-04-25T14:01:02Z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0x010100A169A3070C8EFC4DB50B7436CE05C3B0</vt:lpwstr>
  </property>
</Properties>
</file>